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1" r:id="rId4"/>
    <p:sldId id="260" r:id="rId5"/>
    <p:sldId id="262" r:id="rId6"/>
    <p:sldId id="265" r:id="rId7"/>
    <p:sldId id="263" r:id="rId8"/>
    <p:sldId id="267" r:id="rId9"/>
    <p:sldId id="266" r:id="rId10"/>
    <p:sldId id="274" r:id="rId11"/>
    <p:sldId id="279" r:id="rId12"/>
    <p:sldId id="278" r:id="rId13"/>
    <p:sldId id="277" r:id="rId14"/>
    <p:sldId id="264" r:id="rId15"/>
    <p:sldId id="276" r:id="rId16"/>
    <p:sldId id="273" r:id="rId17"/>
    <p:sldId id="275" r:id="rId18"/>
    <p:sldId id="281" r:id="rId19"/>
    <p:sldId id="282" r:id="rId20"/>
    <p:sldId id="283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uk-UA" sz="2400" dirty="0" smtClean="0">
                <a:solidFill>
                  <a:srgbClr val="7030A0"/>
                </a:solidFill>
              </a:rPr>
              <a:t>Кількість</a:t>
            </a:r>
            <a:r>
              <a:rPr lang="uk-UA" sz="2400" baseline="0" dirty="0" smtClean="0">
                <a:solidFill>
                  <a:srgbClr val="7030A0"/>
                </a:solidFill>
              </a:rPr>
              <a:t> груп - 12</a:t>
            </a:r>
            <a:endParaRPr lang="ru-RU" sz="24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68236285077235648"/>
          <c:y val="0.10843096277740487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effectLst>
                <a:outerShdw blurRad="50800" dist="50800" dir="5400000" algn="ctr" rotWithShape="0">
                  <a:srgbClr val="7030A0"/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Раннього віку - 3 групи (34 дитини)</c:v>
                </c:pt>
                <c:pt idx="1">
                  <c:v>Молодшого віку - 3 групи (49 дітей)</c:v>
                </c:pt>
                <c:pt idx="2">
                  <c:v>Середнього віку - 3 групи (70 дітей) </c:v>
                </c:pt>
                <c:pt idx="3">
                  <c:v>Старшого віку - 3 групи (101 дитина)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</c:v>
                </c:pt>
                <c:pt idx="1">
                  <c:v>49</c:v>
                </c:pt>
                <c:pt idx="2">
                  <c:v>70</c:v>
                </c:pt>
                <c:pt idx="3">
                  <c:v>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4754568051464925"/>
          <c:y val="0.21721741878530013"/>
          <c:w val="0.45245431948535081"/>
          <c:h val="0.63411016936005815"/>
        </c:manualLayout>
      </c:layout>
      <c:overlay val="0"/>
      <c:txPr>
        <a:bodyPr/>
        <a:lstStyle/>
        <a:p>
          <a:pPr>
            <a:defRPr sz="2000" b="1">
              <a:solidFill>
                <a:srgbClr val="7030A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9547244094489E-2"/>
          <c:y val="4.9960875984251966E-2"/>
          <c:w val="0.59679511154855647"/>
          <c:h val="0.671975147637795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Ранній вік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2023-2024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</c:v>
                </c:pt>
                <c:pt idx="1">
                  <c:v>65</c:v>
                </c:pt>
                <c:pt idx="2">
                  <c:v>7</c:v>
                </c:pt>
                <c:pt idx="3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Дошкільний вік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  <c:pt idx="3">
                  <c:v>2023-2024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269</c:v>
                </c:pt>
                <c:pt idx="1">
                  <c:v>241</c:v>
                </c:pt>
                <c:pt idx="2">
                  <c:v>247</c:v>
                </c:pt>
                <c:pt idx="3">
                  <c:v>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500416"/>
        <c:axId val="35501952"/>
        <c:axId val="0"/>
      </c:bar3DChart>
      <c:catAx>
        <c:axId val="35500416"/>
        <c:scaling>
          <c:orientation val="minMax"/>
        </c:scaling>
        <c:delete val="0"/>
        <c:axPos val="b"/>
        <c:majorTickMark val="out"/>
        <c:minorTickMark val="none"/>
        <c:tickLblPos val="nextTo"/>
        <c:crossAx val="35501952"/>
        <c:crosses val="autoZero"/>
        <c:auto val="1"/>
        <c:lblAlgn val="ctr"/>
        <c:lblOffset val="100"/>
        <c:noMultiLvlLbl val="0"/>
      </c:catAx>
      <c:valAx>
        <c:axId val="3550195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35500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повна вища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 н.р.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базова вища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 н.р.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неповна вища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 н.р.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базова загально середня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 н.р.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763712"/>
        <c:axId val="33765248"/>
      </c:barChart>
      <c:catAx>
        <c:axId val="33763712"/>
        <c:scaling>
          <c:orientation val="minMax"/>
        </c:scaling>
        <c:delete val="0"/>
        <c:axPos val="l"/>
        <c:majorTickMark val="out"/>
        <c:minorTickMark val="none"/>
        <c:tickLblPos val="nextTo"/>
        <c:crossAx val="33765248"/>
        <c:crosses val="autoZero"/>
        <c:auto val="1"/>
        <c:lblAlgn val="ctr"/>
        <c:lblOffset val="100"/>
        <c:noMultiLvlLbl val="0"/>
      </c:catAx>
      <c:valAx>
        <c:axId val="337652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376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97616209773537"/>
          <c:y val="5.8598469434428896E-2"/>
          <c:w val="0.32002378587598707"/>
          <c:h val="0.8828026668180828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звання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2023-2024н.р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вища категорія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2023-2024н.р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 категорія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2023-2024н.р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ІІ категорія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2023-2024н.р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спеціаліст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2023-2024н.р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тарифний розряд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2023-2024н.р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32800"/>
        <c:axId val="33934336"/>
      </c:barChart>
      <c:catAx>
        <c:axId val="33932800"/>
        <c:scaling>
          <c:orientation val="minMax"/>
        </c:scaling>
        <c:delete val="0"/>
        <c:axPos val="l"/>
        <c:majorTickMark val="out"/>
        <c:minorTickMark val="none"/>
        <c:tickLblPos val="nextTo"/>
        <c:crossAx val="33934336"/>
        <c:crosses val="autoZero"/>
        <c:auto val="1"/>
        <c:lblAlgn val="ctr"/>
        <c:lblOffset val="100"/>
        <c:noMultiLvlLbl val="0"/>
      </c:catAx>
      <c:valAx>
        <c:axId val="339343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3932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34CCB-DABA-4503-8136-3532BB5CB7E2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303D3-0360-4939-9067-1D96EC163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9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303D3-0360-4939-9067-1D96EC163E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303D3-0360-4939-9067-1D96EC163EF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9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6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9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9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0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2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24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6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0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29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5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CE02-962F-4A91-9715-4C2A5136858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A33A2-2C37-4F90-BDAC-04D741D7C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3" y="-1143001"/>
            <a:ext cx="6858000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249B1D4-DE42-4126-8D24-A4F15E4C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8" b="2939"/>
          <a:stretch/>
        </p:blipFill>
        <p:spPr>
          <a:xfrm>
            <a:off x="564388" y="3314700"/>
            <a:ext cx="4678136" cy="3256697"/>
          </a:xfrm>
          <a:prstGeom prst="rect">
            <a:avLst/>
          </a:prstGeom>
        </p:spPr>
      </p:pic>
      <p:pic>
        <p:nvPicPr>
          <p:cNvPr id="6" name="Picture 2" descr="http://nachalo4ka.ru/wp-content/uploads/2014/08/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224136" cy="14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kira-scrap.ru/KATALOG/ZVETY/3/0_8c1b5_55b77899_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4908">
            <a:off x="2537084" y="4469850"/>
            <a:ext cx="1080121" cy="14271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835696" y="548680"/>
            <a:ext cx="597666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spc="50" dirty="0" smtClean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Звіт завідувача закладу </a:t>
            </a:r>
            <a:r>
              <a:rPr lang="uk-UA" sz="4000" b="1" spc="50" dirty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дошкільної освіти </a:t>
            </a:r>
            <a:r>
              <a:rPr lang="uk-UA" sz="40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«Дзвіночок»</a:t>
            </a:r>
          </a:p>
          <a:p>
            <a:pPr lvl="0" algn="ctr"/>
            <a:r>
              <a:rPr lang="uk-UA" sz="2800" b="1" spc="50" dirty="0" err="1" smtClean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Новоселицької</a:t>
            </a:r>
            <a:r>
              <a:rPr lang="uk-UA" sz="2800" b="1" spc="50" dirty="0" smtClean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uk-UA" sz="2800" b="1" spc="50" dirty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міської</a:t>
            </a:r>
            <a:r>
              <a:rPr lang="uk-UA" sz="3600" b="1" spc="50" dirty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uk-UA" sz="2800" b="1" spc="50" dirty="0" smtClean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ради</a:t>
            </a:r>
          </a:p>
          <a:p>
            <a:pPr lvl="0" algn="ctr"/>
            <a:r>
              <a:rPr lang="ru-RU" sz="2800" b="1" spc="50" dirty="0" smtClean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ПЕРЕД  ГРОМАДСЬКІСТЮ</a:t>
            </a:r>
          </a:p>
          <a:p>
            <a:pPr lvl="0" algn="ctr"/>
            <a:r>
              <a:rPr lang="ru-RU" sz="2400" b="1" spc="50" dirty="0" smtClean="0">
                <a:ln w="11430">
                  <a:solidFill>
                    <a:srgbClr val="0070C0"/>
                  </a:solidFill>
                </a:ln>
                <a:solidFill>
                  <a:srgbClr val="0000FF"/>
                </a:solidFill>
                <a:effectLst>
                  <a:glow rad="101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ЗА 2023 – 2024 НАВЧАЛЬНИЙ РІК</a:t>
            </a:r>
          </a:p>
          <a:p>
            <a:pPr lvl="0" algn="ctr"/>
            <a:endParaRPr lang="uk-UA" sz="2800" b="1" spc="50" dirty="0">
              <a:ln w="11430">
                <a:solidFill>
                  <a:srgbClr val="0070C0"/>
                </a:solidFill>
              </a:ln>
              <a:solidFill>
                <a:srgbClr val="0000FF"/>
              </a:solidFill>
              <a:effectLst>
                <a:glow rad="101600">
                  <a:srgbClr val="5ECCF3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9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2911" y="-1204275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49" y="332656"/>
            <a:ext cx="647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200" b="1" kern="0" noProof="1" smtClean="0">
                <a:ln w="6350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Навчально-виховна робота</a:t>
            </a:r>
            <a:endParaRPr lang="ru-RU" sz="3200" kern="0" dirty="0" smtClean="0">
              <a:ln w="6350">
                <a:solidFill>
                  <a:schemeClr val="bg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http://dzvinochok-zdo.zzz.com.ua/wp-content/uploads/2024/04/%D0%B8%D0%B7%D0%BE%D0%B1%D1%80%D0%B0%D0%B6%D0%B5%D0%BD%D0%B8%D0%B5_viber_2024-04-10_13-15-06-410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83" y="45403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dzvinochok-zdo.zzz.com.ua/wp-content/uploads/2024/02/%D0%B8%D0%B7%D0%BE%D0%B1%D1%80%D0%B0%D0%B6%D0%B5%D0%BD%D0%B8%D0%B5_viber_2024-02-29_14-28-55-839-300x2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" y="917431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dzvinochok-zdo.zzz.com.ua/wp-content/uploads/2024/02/%D0%B8%D0%B7%D0%BE%D0%B1%D1%80%D0%B0%D0%B6%D0%B5%D0%BD%D0%B8%D0%B5_viber_2024-02-29_14-28-57-046-255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76" y="110854"/>
            <a:ext cx="2052607" cy="24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dzvinochok-zdo.zzz.com.ua/wp-content/uploads/2024/03/%D0%B8%D0%B7%D0%BE%D0%B1%D1%80%D0%B0%D0%B6%D0%B5%D0%BD%D0%B8%D0%B5_viber_2024-03-08_10-38-27-103-300x2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52" y="1337778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zvinochok-zdo.zzz.com.ua/wp-content/uploads/2024/03/%D0%B8%D0%B7%D0%BE%D0%B1%D1%80%D0%B0%D0%B6%D0%B5%D0%BD%D0%B8%D0%B5_viber_2024-03-08_10-26-45-244-280x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667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dzvinochok-zdo.zzz.com.ua/wp-content/uploads/2024/03/%D0%B8%D0%B7%D0%BE%D0%B1%D1%80%D0%B0%D0%B6%D0%B5%D0%BD%D0%B8%D0%B5_viber_2024-03-08_11-40-17-388-300x2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63" y="2525686"/>
            <a:ext cx="2686252" cy="20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dzvinochok-zdo.zzz.com.ua/wp-content/uploads/2024/03/%D0%B8%D0%B7%D0%BE%D0%B1%D1%80%D0%B0%D0%B6%D0%B5%D0%BD%D0%B8%D0%B5_viber_2024-03-08_12-51-54-324-300x16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14" y="4540375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49" y="332656"/>
            <a:ext cx="5783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200" b="1" kern="0" noProof="1" smtClean="0">
                <a:ln w="6350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Патриотичне виховання</a:t>
            </a:r>
            <a:endParaRPr lang="ru-RU" sz="3200" kern="0" dirty="0" smtClean="0">
              <a:ln w="6350">
                <a:solidFill>
                  <a:schemeClr val="bg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http://dzvinochok-zdo.zzz.com.ua/wp-content/uploads/2024/04/%D0%B4%D1%83%D1%85%D0%BE%D0%B2%D0%BD%D1%96%D1%81%D1%82%D1%8C-1-30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8" y="357301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zvinochok-zdo.zzz.com.ua/wp-content/uploads/2024/04/%D0%A1%D0%BD%D0%B8%D0%BC%D0%BE%D0%BA-300x3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114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zvinochok-zdo.zzz.com.ua/wp-content/uploads/2024/03/%D0%B8%D0%B7%D0%BE%D0%B1%D1%80%D0%B0%D0%B6%D0%B5%D0%BD%D0%B8%D0%B5_viber_2024-03-08_11-40-39-483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" y="1249883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dzvinochok-zdo.zzz.com.ua/wp-content/uploads/2022/05/%D0%94%D0%B5%D0%BD%D1%8C-%D0%B2%D0%B8%D1%88%D0%B8%D0%B2%D0%B0%D0%BD%D0%BA%D0%B8-300x22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6871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dzvinochok-zdo.zzz.com.ua/wp-content/uploads/2024/05/%D0%B8%D0%B7%D0%BE%D0%B1%D1%80%D0%B0%D0%B6%D0%B5%D0%BD%D0%B8%D0%B5_viber_2024-05-02_14-09-19-282-224x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496" y="2517059"/>
            <a:ext cx="213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49" y="332656"/>
            <a:ext cx="8020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kern="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Волонтерська діяльність закладу</a:t>
            </a:r>
            <a:endParaRPr lang="ru-RU" sz="3200" kern="0" dirty="0" smtClean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http://dzvinochok-zdo.zzz.com.ua/wp-content/uploads/2024/04/%D0%B8%D0%B7%D0%BE%D0%B1%D1%80%D0%B0%D0%B6%D0%B5%D0%BD%D0%B8%D0%B5_viber_2024-04-08_16-38-01-652-225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68" y="1278319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dzvinochok-zdo.zzz.com.ua/wp-content/uploads/2024/04/%D0%B8%D0%B7%D0%BE%D0%B1%D1%80%D0%B0%D0%B6%D0%B5%D0%BD%D0%B8%D0%B5_viber_2024-04-08_16-38-03-361-225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1" y="126876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zvinochok-zdo.zzz.com.ua/wp-content/uploads/2024/04/%D0%B8%D0%B7%D0%BE%D0%B1%D1%80%D0%B0%D0%B6%D0%B5%D0%BD%D0%B8%D0%B5_viber_2024-04-08_16-38-03-012-225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91" y="126876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49" y="332656"/>
            <a:ext cx="6038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kern="0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Безпека життєдіяльності</a:t>
            </a:r>
            <a:endParaRPr lang="ru-RU" sz="3200" kern="0" dirty="0" smtClean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http://dzvinochok-zdo.zzz.com.ua/wp-content/uploads/2024/05/%D0%B8%D0%B7%D0%BE%D0%B1%D1%80%D0%B0%D0%B6%D0%B5%D0%BD%D0%B8%D0%B5_viber_2024-05-17_13-51-18-291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82" y="3004963"/>
            <a:ext cx="1714433" cy="12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zvinochok-zdo.zzz.com.ua/wp-content/uploads/2024/05/%D0%B8%D0%B7%D0%BE%D0%B1%D1%80%D0%B0%D0%B6%D0%B5%D0%BD%D0%B8%D0%B5_viber_2024-05-17_13-51-19-469-225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85" y="917431"/>
            <a:ext cx="1501586" cy="200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zvinochok-zdo.zzz.com.ua/wp-content/uploads/2024/05/%D0%B8%D0%B7%D0%BE%D0%B1%D1%80%D0%B0%D0%B6%D0%B5%D0%BD%D0%B8%D0%B5_viber_2024-05-17_14-00-12-892-225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70" y="2197176"/>
            <a:ext cx="16201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dzvinochok-zdo.zzz.com.ua/wp-content/uploads/2024/05/%D0%B8%D0%B7%D0%BE%D0%B1%D1%80%D0%B0%D0%B6%D0%B5%D0%BD%D0%B8%D0%B5_viber_2024-05-17_14-04-21-297-300x2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22" y="938586"/>
            <a:ext cx="1829017" cy="136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dzvinochok-zdo.zzz.com.ua/wp-content/uploads/2024/04/%D0%B8%D0%B7%D0%BE%D0%B1%D1%80%D0%B0%D0%B6%D0%B5%D0%BD%D0%B8%D0%B5_viber_2024-04-22_12-19-09-531-300x2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45811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dzvinochok-zdo.zzz.com.ua/wp-content/uploads/2024/04/%D0%B8%D0%B7%D0%BE%D0%B1%D1%80%D0%B0%D0%B6%D0%B5%D0%BD%D0%B8%D0%B5_viber_2024-04-22_14-26-20-959-300x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787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dzvinochok-zdo.zzz.com.ua/wp-content/uploads/2024/04/%D0%B8%D0%B7%D0%BE%D0%B1%D1%80%D0%B0%D0%B6%D0%B5%D0%BD%D0%B8%D0%B5_viber_2024-04-10_12-44-45-053-226x3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4" y="764704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dzvinochok-zdo.zzz.com.ua/wp-content/uploads/2022/11/%D1%82%D0%B8%D0%B6%D0%B4%D0%B5%D0%BD%D1%8C-%D0%9E%D0%91%D0%96%D0%94-1-300x22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48" y="45811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dzvinochok-zdo.zzz.com.ua/wp-content/uploads/2024/04/%D0%B8%D0%B7%D0%BE%D0%B1%D1%80%D0%B0%D0%B6%D0%B5%D0%BD%D0%B8%D0%B5_viber_2024-04-10_14-09-01-678-300x22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1127750"/>
            <a:ext cx="2389061" cy="179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dzvinochok-zdo.zzz.com.ua/wp-content/uploads/2024/04/%D0%B8%D0%B7%D0%BE%D0%B1%D1%80%D0%B0%D0%B6%D0%B5%D0%BD%D0%B8%D0%B5_viber_2024-04-10_14-08-44-301-300x22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" y="2919546"/>
            <a:ext cx="2137420" cy="16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8080" y="-1201858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8296"/>
            <a:ext cx="4242048" cy="196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87" y="4610448"/>
            <a:ext cx="4121386" cy="19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3"/>
          <a:stretch/>
        </p:blipFill>
        <p:spPr bwMode="auto">
          <a:xfrm>
            <a:off x="-89782" y="3285013"/>
            <a:ext cx="2441848" cy="357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 bwMode="auto">
          <a:xfrm>
            <a:off x="6628941" y="1988839"/>
            <a:ext cx="2429677" cy="478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070243"/>
            <a:ext cx="4358389" cy="201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13" y="1182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3200" b="1" kern="0" noProof="1" smtClean="0">
                <a:ln w="6350">
                  <a:solidFill>
                    <a:prstClr val="white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Логопедична </a:t>
            </a:r>
            <a:r>
              <a:rPr lang="uk-UA" sz="3200" b="1" kern="0" noProof="1">
                <a:ln w="6350">
                  <a:solidFill>
                    <a:prstClr val="white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служба</a:t>
            </a:r>
            <a:endParaRPr lang="ru-RU" sz="3200" kern="0" dirty="0">
              <a:ln w="6350">
                <a:solidFill>
                  <a:prstClr val="white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895" y="-1204273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49" y="332656"/>
            <a:ext cx="5426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kern="0" noProof="1" smtClean="0">
                <a:ln w="6350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Психологична служба</a:t>
            </a:r>
            <a:endParaRPr lang="ru-RU" sz="3200" kern="0" dirty="0" smtClean="0">
              <a:ln w="6350">
                <a:solidFill>
                  <a:schemeClr val="bg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31" y="1154377"/>
            <a:ext cx="4812250" cy="270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11139"/>
          <a:stretch/>
        </p:blipFill>
        <p:spPr bwMode="auto">
          <a:xfrm>
            <a:off x="390505" y="1143092"/>
            <a:ext cx="3362479" cy="205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" y="3356993"/>
            <a:ext cx="4030843" cy="30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67" y="4097176"/>
            <a:ext cx="5056833" cy="22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3" b="17011"/>
          <a:stretch/>
        </p:blipFill>
        <p:spPr bwMode="auto">
          <a:xfrm>
            <a:off x="5940152" y="4311224"/>
            <a:ext cx="2448272" cy="255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20555" r="8488"/>
          <a:stretch/>
        </p:blipFill>
        <p:spPr bwMode="auto">
          <a:xfrm>
            <a:off x="6444208" y="2578265"/>
            <a:ext cx="2621075" cy="204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15" y="188640"/>
            <a:ext cx="5436096" cy="244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6" y="4611522"/>
            <a:ext cx="4990915" cy="224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r="23088"/>
          <a:stretch/>
        </p:blipFill>
        <p:spPr bwMode="auto">
          <a:xfrm>
            <a:off x="3105172" y="3020178"/>
            <a:ext cx="2811108" cy="218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2"/>
          <a:stretch/>
        </p:blipFill>
        <p:spPr bwMode="auto">
          <a:xfrm flipH="1">
            <a:off x="34819" y="2757807"/>
            <a:ext cx="2448272" cy="27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48" y="188640"/>
            <a:ext cx="3382843" cy="253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47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49" y="332656"/>
            <a:ext cx="4104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kern="0" noProof="1" smtClean="0">
                <a:ln w="6350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Свято та розваги</a:t>
            </a:r>
            <a:endParaRPr lang="ru-RU" sz="3200" kern="0" dirty="0" smtClean="0">
              <a:ln w="6350">
                <a:solidFill>
                  <a:schemeClr val="bg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://dzvinochok-zdo.zzz.com.ua/wp-content/uploads/2024/05/%D0%B8%D0%B7%D0%BE%D0%B1%D1%80%D0%B0%D0%B6%D0%B5%D0%BD%D0%B8%D0%B5_viber_2024-05-31_14-59-32-572-300x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48" y="1741352"/>
            <a:ext cx="28575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zvinochok-zdo.zzz.com.ua/wp-content/uploads/2024/05/%D0%B8%D0%B7%D0%BE%D0%B1%D1%80%D0%B0%D0%B6%D0%B5%D0%BD%D0%B8%D0%B5_viber_2024-05-31_14-59-32-534-300x1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1344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zvinochok-zdo.zzz.com.ua/wp-content/uploads/2024/05/%D0%B8%D0%B7%D0%BE%D0%B1%D1%80%D0%B0%D0%B6%D0%B5%D0%BD%D0%B8%D0%B5_viber_2024-05-31_14-59-32-958-300x1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47" y="839788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zvinochok-zdo.zzz.com.ua/wp-content/uploads/2024/05/%D0%B8%D0%B7%D0%BE%D0%B1%D1%80%D0%B0%D0%B6%D0%B5%D0%BD%D0%B8%D0%B5_viber_2024-05-24_10-32-18-541-1-300x2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24532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zvinochok-zdo.zzz.com.ua/wp-content/uploads/2024/05/%D0%B8%D0%B7%D0%BE%D0%B1%D1%80%D0%B0%D0%B6%D0%B5%D0%BD%D0%B8%D0%B5_viber_2024-05-24_13-47-45-619-172x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3429000"/>
            <a:ext cx="1638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dzvinochok-zdo.zzz.com.ua/wp-content/uploads/2024/05/%D0%B8%D0%B7%D0%BE%D0%B1%D1%80%D0%B0%D0%B6%D0%B5%D0%BD%D0%B8%D0%B5_viber_2024-05-16_11-28-51-006-225x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46549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dzvinochok-zdo.zzz.com.ua/wp-content/uploads/2024/05/%D0%B8%D0%B7%D0%BE%D0%B1%D1%80%D0%B0%D0%B6%D0%B5%D0%BD%D0%B8%D0%B5_viber_2024-05-02_14-15-14-567-300x16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7743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dzvinochok-zdo.zzz.com.ua/wp-content/uploads/2023/12/%D0%A1%D0%B2%D1%8F%D1%82%D0%B8%D0%B9-%D0%9C%D0%B8%D0%BA%D0%BE%D0%BB%D0%B0%D0%B9-300x22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1512966"/>
            <a:ext cx="2497460" cy="18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2949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880" y="620688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Матеріально-технічна </a:t>
            </a:r>
            <a:r>
              <a:rPr lang="uk-UA" sz="28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база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Фінансування закладу дошкільної освіти  здійснюється з двох джерел: з місцевого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бюджету (спецфонду)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та батьківського благодійного фонду. З бюджетних фондів повністю профінансовано усі захищені статті: заробітна плата працівників, комунальні послуги та харчування дітей (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35%).</a:t>
            </a:r>
            <a:r>
              <a:rPr lang="uk-UA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Профінансовано витрати на придбання миючих та дезінфікуючих засобів, антисептика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прального порошку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uk-UA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551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79208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8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З міського бюджету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профінансовано послуги по благоустрою території. </a:t>
            </a:r>
          </a:p>
          <a:p>
            <a:pPr lvl="0" algn="just"/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Замінено водонагрівач на харчоблоці,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часткова заміна 2 конфорок електричних плит на харчоблоці, придбали частину матеріалів для ремонту евакуаційних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виходів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uk-UA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Придбано пральна машина, морозильна камера.</a:t>
            </a:r>
          </a:p>
          <a:p>
            <a:pPr lvl="0" algn="just"/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укритті встановлено умивальник,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унітаз,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проведено аварійне освітлення, придбано дизельний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генератор, фарби для ремонту дитячих майданчиків.</a:t>
            </a:r>
            <a:endParaRPr lang="ru-RU" sz="2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Проведено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повірку лічильників,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перезарядження вогнегасників.</a:t>
            </a:r>
            <a:endParaRPr lang="ru-RU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74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радиентный ф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угла стрічка лицем догори 2"/>
          <p:cNvSpPr/>
          <p:nvPr/>
        </p:nvSpPr>
        <p:spPr>
          <a:xfrm>
            <a:off x="362001" y="188640"/>
            <a:ext cx="3698342" cy="826890"/>
          </a:xfrm>
          <a:prstGeom prst="ellipseRibbon2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59593" tIns="29796" rIns="59593" bIns="2979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75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Адреса закладу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017" y="1068531"/>
            <a:ext cx="5472608" cy="287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60300,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Чернівецька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область,Чернівецький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район,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м.Новоселиця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вул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Чкалова 18, 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телефон </a:t>
            </a:r>
            <a:r>
              <a:rPr lang="ru-RU" sz="1575" b="1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(03733) 5-11-43  </a:t>
            </a:r>
            <a:endParaRPr lang="ru-RU" sz="1575" b="1" dirty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Електронна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пошта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dzvinochok1959@ukr.net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Веб-сайт:   http://dzvinochok-zdo.zzz.com.ua/  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Соціальні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575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мережі</a:t>
            </a: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(адреса):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75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https://www.facebook.com/groups/206650077249689</a:t>
            </a: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</a:pPr>
            <a:endParaRPr lang="ru-RU" sz="1575" b="1" dirty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Кругла стрічка лицем догори 2"/>
          <p:cNvSpPr/>
          <p:nvPr/>
        </p:nvSpPr>
        <p:spPr>
          <a:xfrm>
            <a:off x="5258666" y="3235280"/>
            <a:ext cx="3698342" cy="826890"/>
          </a:xfrm>
          <a:prstGeom prst="ellipseRibbon2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59593" tIns="29796" rIns="59593" bIns="2979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75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Паспорт закладу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4075195"/>
            <a:ext cx="6408712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Код ЄДРПОУ:                34699771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 власності:          </a:t>
            </a:r>
            <a:r>
              <a:rPr lang="uk-UA" sz="1600" b="1" i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Комунальна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закладу:            </a:t>
            </a:r>
            <a:r>
              <a:rPr lang="uk-UA" sz="1600" b="1" i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1600" b="1" i="1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Ясла – садок»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Ступінь:              </a:t>
            </a:r>
            <a:r>
              <a:rPr lang="uk-UA" sz="1600" b="1" i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Здобуття дошкільної освіти</a:t>
            </a: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Найменування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органу, до </a:t>
            </a:r>
            <a:r>
              <a:rPr lang="ru-RU" sz="1600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сфери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якого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належить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заклад </a:t>
            </a:r>
            <a:r>
              <a:rPr lang="ru-RU" sz="1600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освіти</a:t>
            </a:r>
            <a:endParaRPr lang="ru-RU" sz="1600" b="1" dirty="0" smtClean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Новоселицька</a:t>
            </a:r>
            <a:r>
              <a:rPr lang="ru-RU" sz="1600" b="1" i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600" b="1" i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територіальна</a:t>
            </a:r>
            <a:r>
              <a:rPr lang="ru-RU" sz="1600" b="1" i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громада</a:t>
            </a: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</a:pPr>
            <a:endParaRPr lang="uk-UA" sz="1600" b="1" dirty="0" smtClean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</a:pPr>
            <a:endParaRPr lang="uk-UA" sz="1350" b="1" dirty="0" smtClean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A44E8DD-05C9-4194-BAB7-496ECEA67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54333" y="243115"/>
            <a:ext cx="2502675" cy="22652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CDFA5C0-268F-4906-9045-CF22F1420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556"/>
            <a:ext cx="2633147" cy="2383327"/>
          </a:xfrm>
          <a:prstGeom prst="rect">
            <a:avLst/>
          </a:prstGeom>
        </p:spPr>
      </p:pic>
      <p:pic>
        <p:nvPicPr>
          <p:cNvPr id="10" name="Рисунок 9" descr="http://kira-scrap.ru/KATALOG/ZVETY/3/0_8c1b5_55b77899_M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3106">
            <a:off x="7242757" y="584996"/>
            <a:ext cx="1080121" cy="142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1.liveinternet.ru/images/attach/c/0/121/63/121063405_large_K_8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7" y="4509120"/>
            <a:ext cx="1846411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4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856895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u="sng" dirty="0">
                <a:latin typeface="Arial Black" panose="020B0A04020102020204" pitchFamily="34" charset="0"/>
                <a:ea typeface="Calibri"/>
                <a:cs typeface="Times New Roman"/>
              </a:rPr>
              <a:t>Звіт про надходження благодійних батьківських коштів </a:t>
            </a:r>
            <a:endParaRPr lang="uk-UA" sz="2000" b="1" u="sng" dirty="0" smtClean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u="sng" dirty="0">
                <a:latin typeface="Arial Black" panose="020B0A04020102020204" pitchFamily="34" charset="0"/>
                <a:ea typeface="Calibri"/>
                <a:cs typeface="Times New Roman"/>
              </a:rPr>
              <a:t>з</a:t>
            </a:r>
            <a:r>
              <a:rPr lang="uk-UA" sz="2000" b="1" u="sng" dirty="0" smtClean="0">
                <a:latin typeface="Arial Black" panose="020B0A04020102020204" pitchFamily="34" charset="0"/>
                <a:ea typeface="Calibri"/>
                <a:cs typeface="Times New Roman"/>
              </a:rPr>
              <a:t>а 2023 – 2024 навчальний рік </a:t>
            </a:r>
            <a:endParaRPr lang="ru-RU" sz="2000" dirty="0">
              <a:latin typeface="Arial Black" panose="020B0A04020102020204" pitchFamily="34" charset="0"/>
              <a:ea typeface="Calibri"/>
              <a:cs typeface="Times New Roman"/>
            </a:endParaRPr>
          </a:p>
          <a:p>
            <a:pPr lvl="0" algn="just"/>
            <a:r>
              <a:rPr lang="uk-UA" sz="28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Благодійні внески  - 49330грн.</a:t>
            </a:r>
          </a:p>
          <a:p>
            <a:pPr lvl="0" algn="just"/>
            <a:r>
              <a:rPr lang="uk-UA" sz="28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 </a:t>
            </a:r>
            <a:r>
              <a:rPr lang="uk-UA" sz="28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рахунок батьківського фонду:</a:t>
            </a:r>
            <a:endParaRPr lang="ru-RU" sz="2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Проведено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ремонт у музичному залі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спортивної зали,  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косметичний ремонт на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харчоблоці,  кабінету завідувача, медичний кабінет, кабінет практичного психолога,  заміна вікон в тепловому </a:t>
            </a:r>
            <a:r>
              <a:rPr lang="uk-UA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вузлі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та кабінеті завгоспа, часткова заміна 2 конфорок електричних плит на харчоблоці, придбали частину матеріалів для ремонту евакуаційних виходів, поточні роботи по ремонту водопроводів і каналізаційних систем, придбали газонокосарку.</a:t>
            </a:r>
          </a:p>
          <a:p>
            <a:pPr lvl="0" algn="just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Батьками старших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груп придбано професійна м'ясорубка – 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</a:rPr>
              <a:t>5200 грн, розхідний 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матеріал - 800 грн </a:t>
            </a:r>
            <a:endParaRPr lang="uk-UA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5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/>
                <a:ea typeface="Times New Roman"/>
              </a:rPr>
              <a:t>Щорічно адміністрацією розробляються заходи, створюється комісія, яка перевіряє готовність усіх приміщень закладу до роботи у навчальному році, видається наказ про готовність ЗДО до роботи у  навчальному році, роботи в осінньо-зимовий період, відзначенню державних свят, проведенню міського екологічного кварталу із залученням благодійних коштів батьків та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</a:rPr>
              <a:t>місцевого 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бюджету</a:t>
            </a:r>
            <a:r>
              <a:rPr lang="uk-UA" sz="2400" dirty="0" smtClean="0">
                <a:latin typeface="Times New Roman"/>
                <a:ea typeface="Times New Roman"/>
              </a:rPr>
              <a:t>, </a:t>
            </a:r>
            <a:r>
              <a:rPr lang="uk-UA" sz="2400" dirty="0">
                <a:latin typeface="Times New Roman"/>
                <a:ea typeface="Times New Roman"/>
              </a:rPr>
              <a:t>що дало можливість зміцнити матеріально-технічну базу закладу і належним чином організувати забезпечення освітньої </a:t>
            </a:r>
            <a:r>
              <a:rPr lang="uk-UA" sz="2400" dirty="0" smtClean="0">
                <a:latin typeface="Times New Roman"/>
                <a:ea typeface="Times New Roman"/>
              </a:rPr>
              <a:t>діяльності.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7068" y="3676968"/>
            <a:ext cx="8271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300" normalizeH="0" baseline="0" noProof="0" dirty="0" err="1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Дяку</a:t>
            </a:r>
            <a:r>
              <a:rPr kumimoji="0" lang="uk-UA" sz="4800" b="1" i="0" u="none" strike="noStrike" kern="0" cap="none" spc="300" normalizeH="0" baseline="0" noProof="0" dirty="0" err="1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ємо</a:t>
            </a:r>
            <a:r>
              <a:rPr kumimoji="0" lang="uk-UA" sz="4800" b="1" i="0" u="none" strike="noStrike" kern="0" cap="none" spc="300" normalizeH="0" baseline="0" noProof="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за увагу!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 descr="http://dnz590.edukit.kiev.ua/files2/images/0.jpg?size=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2"/>
          <a:stretch/>
        </p:blipFill>
        <p:spPr bwMode="auto">
          <a:xfrm>
            <a:off x="2026450" y="4505658"/>
            <a:ext cx="4968552" cy="2062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435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213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51179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 Наш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  садок  має  чудову назву </a:t>
            </a:r>
            <a:b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</a:b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«Дзвіночок».                                        </a:t>
            </a:r>
            <a:b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</a:b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 І  колектив,  і  діти в  нас: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/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дружні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здібні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веселі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ініціативні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надійні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охайні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чемні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оригінальні</a:t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- креативні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329242"/>
            <a:ext cx="576064" cy="446441"/>
          </a:xfrm>
          <a:prstGeom prst="ellipse">
            <a:avLst/>
          </a:prstGeom>
          <a:solidFill>
            <a:srgbClr val="5ECCF3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Д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94580" y="1957402"/>
            <a:ext cx="504056" cy="535494"/>
          </a:xfrm>
          <a:prstGeom prst="ellipse">
            <a:avLst/>
          </a:prstGeom>
          <a:solidFill>
            <a:srgbClr val="E1F521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З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6858" y="2557215"/>
            <a:ext cx="504056" cy="461484"/>
          </a:xfrm>
          <a:prstGeom prst="ellipse">
            <a:avLst/>
          </a:prstGeom>
          <a:solidFill>
            <a:srgbClr val="FF66FF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9284" y="3068960"/>
            <a:ext cx="536055" cy="463327"/>
          </a:xfrm>
          <a:prstGeom prst="ellipse">
            <a:avLst/>
          </a:prstGeom>
          <a:solidFill>
            <a:srgbClr val="5EF48C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І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7004" y="3657748"/>
            <a:ext cx="516632" cy="539527"/>
          </a:xfrm>
          <a:prstGeom prst="ellipse">
            <a:avLst/>
          </a:prstGeom>
          <a:solidFill>
            <a:srgbClr val="F02648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Н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4192" y="4243928"/>
            <a:ext cx="554360" cy="579115"/>
          </a:xfrm>
          <a:prstGeom prst="ellipse">
            <a:avLst/>
          </a:prstGeom>
          <a:solidFill>
            <a:srgbClr val="92D050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2171" y="5517232"/>
            <a:ext cx="576064" cy="562372"/>
          </a:xfrm>
          <a:prstGeom prst="ellipse">
            <a:avLst/>
          </a:prstGeom>
          <a:solidFill>
            <a:srgbClr val="FF8021">
              <a:lumMod val="75000"/>
            </a:srgb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2171" y="6165304"/>
            <a:ext cx="586230" cy="562412"/>
          </a:xfrm>
          <a:prstGeom prst="ellipse">
            <a:avLst/>
          </a:prstGeom>
          <a:solidFill>
            <a:srgbClr val="B3F422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52170" y="4941168"/>
            <a:ext cx="595185" cy="530734"/>
          </a:xfrm>
          <a:prstGeom prst="ellipse">
            <a:avLst/>
          </a:prstGeom>
          <a:solidFill>
            <a:srgbClr val="00B0F0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n-ea"/>
                <a:cs typeface="+mn-cs"/>
              </a:rPr>
              <a:t>Ч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92" y="2112639"/>
            <a:ext cx="5289470" cy="396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1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4274" y="-1204275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23069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uk-UA" sz="32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ГОЛОВНІ  </a:t>
            </a:r>
            <a:r>
              <a:rPr lang="uk-UA" sz="32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ЗАВДАННЯ  ЗВІТУ  </a:t>
            </a:r>
            <a:r>
              <a:rPr lang="uk-UA" sz="32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КЕРІВНИКА:</a:t>
            </a:r>
            <a:endParaRPr lang="uk-UA" sz="3200" b="1" spc="50" dirty="0">
              <a:ln w="11430">
                <a:solidFill>
                  <a:srgbClr val="B4DCFA">
                    <a:lumMod val="50000"/>
                  </a:srgbClr>
                </a:solidFill>
              </a:ln>
              <a:solidFill>
                <a:srgbClr val="0000FF"/>
              </a:solidFill>
              <a:effectLst>
                <a:glow rad="228600">
                  <a:srgbClr val="5ECCF3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  <a:p>
            <a:pPr lvl="0" algn="ctr">
              <a:lnSpc>
                <a:spcPct val="150000"/>
              </a:lnSpc>
            </a:pPr>
            <a:endParaRPr lang="uk-UA" sz="3200" b="1" spc="50" dirty="0">
              <a:ln w="11430">
                <a:solidFill>
                  <a:srgbClr val="B4DCFA">
                    <a:lumMod val="50000"/>
                  </a:srgbClr>
                </a:solidFill>
              </a:ln>
              <a:solidFill>
                <a:srgbClr val="0000FF"/>
              </a:solidFill>
              <a:effectLst>
                <a:glow rad="228600">
                  <a:srgbClr val="5ECCF3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1772817"/>
            <a:ext cx="5362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spc="50" dirty="0" err="1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Забезпечити</a:t>
            </a:r>
            <a:r>
              <a:rPr lang="ru-RU" sz="24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прозорість</a:t>
            </a:r>
            <a:r>
              <a:rPr lang="ru-RU" sz="24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, </a:t>
            </a:r>
            <a:r>
              <a:rPr lang="ru-RU" sz="2400" b="1" spc="50" dirty="0" err="1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відкритість</a:t>
            </a:r>
            <a:r>
              <a:rPr lang="ru-RU" sz="24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 і </a:t>
            </a:r>
            <a:r>
              <a:rPr lang="ru-RU" sz="2400" b="1" spc="50" dirty="0" err="1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демократичність</a:t>
            </a:r>
            <a:r>
              <a:rPr lang="ru-RU" sz="24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управління</a:t>
            </a:r>
            <a:r>
              <a:rPr lang="ru-RU" sz="24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навчальним</a:t>
            </a:r>
            <a:r>
              <a:rPr lang="ru-RU" sz="2400" b="1" spc="50" dirty="0" smtClean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закладом; </a:t>
            </a:r>
          </a:p>
        </p:txBody>
      </p:sp>
      <p:sp>
        <p:nvSpPr>
          <p:cNvPr id="5" name="AutoShape 2" descr="blob:https://web.whatsapp.com/2112c80e-bf87-4d92-838a-69d142f6d36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whatsapp.com/2112c80e-bf87-4d92-838a-69d142f6d36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1\Desktop\Великдень\конкурс\2112c80e-bf87-4d92-838a-69d142f6d36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4420" b="7404"/>
          <a:stretch/>
        </p:blipFill>
        <p:spPr bwMode="auto">
          <a:xfrm>
            <a:off x="5940152" y="572044"/>
            <a:ext cx="2592288" cy="329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23728" y="4149080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Стимулювати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вплив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громадськості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на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прийняття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та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виконання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керівником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навчального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закладу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відповідних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рішень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у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сфері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управління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</a:t>
            </a:r>
            <a:r>
              <a:rPr lang="ru-RU" sz="2400" b="1" spc="50" dirty="0" err="1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навчальним</a:t>
            </a:r>
            <a:r>
              <a:rPr lang="ru-RU" sz="2400" b="1" spc="50" dirty="0">
                <a:ln w="11430">
                  <a:solidFill>
                    <a:srgbClr val="B4DCFA">
                      <a:lumMod val="50000"/>
                    </a:srgbClr>
                  </a:solidFill>
                </a:ln>
                <a:solidFill>
                  <a:srgbClr val="0000FF"/>
                </a:solidFill>
                <a:effectLst>
                  <a:glow rad="228600">
                    <a:srgbClr val="5ECCF3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</a:rPr>
              <a:t> закладом</a:t>
            </a:r>
          </a:p>
        </p:txBody>
      </p:sp>
      <p:pic>
        <p:nvPicPr>
          <p:cNvPr id="9" name="Picture 2" descr="I:\idocument-icon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" y="4081141"/>
            <a:ext cx="2249481" cy="2249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56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4"/>
            <a:ext cx="6768752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2220" b="1" i="0" u="none" strike="noStrike" kern="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+mj-cs"/>
              </a:rPr>
              <a:t>Списковий</a:t>
            </a:r>
            <a:r>
              <a:rPr kumimoji="0" lang="uk-UA" altLang="en-US" sz="222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+mj-cs"/>
              </a:rPr>
              <a:t> склад  дітей</a:t>
            </a:r>
            <a:br>
              <a:rPr kumimoji="0" lang="uk-UA" altLang="en-US" sz="222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uk-UA" altLang="en-US" sz="222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+mj-cs"/>
              </a:rPr>
              <a:t>станом на 01 червня 2024 р.-  254 дітей</a:t>
            </a:r>
            <a:r>
              <a:rPr kumimoji="0" lang="uk-UA" altLang="en-US" sz="41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sz="1800" b="1" i="0" u="none" strike="noStrike" kern="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12090934"/>
              </p:ext>
            </p:extLst>
          </p:nvPr>
        </p:nvGraphicFramePr>
        <p:xfrm>
          <a:off x="-828600" y="1546717"/>
          <a:ext cx="9871427" cy="483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Овал 5"/>
          <p:cNvSpPr/>
          <p:nvPr/>
        </p:nvSpPr>
        <p:spPr>
          <a:xfrm>
            <a:off x="2123728" y="4725144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70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2483768" y="251460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34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1043608" y="3422882"/>
            <a:ext cx="1080120" cy="82034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101</a:t>
            </a:r>
            <a:endParaRPr lang="ru-RU" sz="2400" b="1" dirty="0"/>
          </a:p>
        </p:txBody>
      </p:sp>
      <p:sp>
        <p:nvSpPr>
          <p:cNvPr id="10" name="Овал 9"/>
          <p:cNvSpPr/>
          <p:nvPr/>
        </p:nvSpPr>
        <p:spPr>
          <a:xfrm>
            <a:off x="3203848" y="3717032"/>
            <a:ext cx="885317" cy="7351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49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972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38561381"/>
              </p:ext>
            </p:extLst>
          </p:nvPr>
        </p:nvGraphicFramePr>
        <p:xfrm>
          <a:off x="467544" y="1196752"/>
          <a:ext cx="820891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47664" y="548680"/>
            <a:ext cx="5256584" cy="4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222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Контингент дітей ЗДО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3452514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247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3717032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194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797152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40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15183" y="4744466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65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4723928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52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10583" y="5164988"/>
            <a:ext cx="626368" cy="407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3208858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241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32037" y="2941712"/>
            <a:ext cx="626368" cy="62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269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836712"/>
            <a:ext cx="3960440" cy="21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2020-2021н.р. – 321 дитина</a:t>
            </a:r>
          </a:p>
          <a:p>
            <a:pPr algn="ctr"/>
            <a:r>
              <a:rPr lang="uk-UA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2021-2022н.р. – 306 дітей</a:t>
            </a:r>
          </a:p>
          <a:p>
            <a:pPr algn="ctr"/>
            <a:r>
              <a:rPr lang="uk-UA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2022-2023н.р – 254 дитини</a:t>
            </a:r>
          </a:p>
          <a:p>
            <a:pPr algn="ctr"/>
            <a:r>
              <a:rPr lang="uk-UA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2023-2024н.р. – 234 дитини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188640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освітнього рівня педагогів 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2023-2024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50100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кваліфікаційного рівня педагогів за 2022-2023 н. р.</a:t>
            </a:r>
            <a:endParaRPr lang="uk-UA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42458266"/>
              </p:ext>
            </p:extLst>
          </p:nvPr>
        </p:nvGraphicFramePr>
        <p:xfrm>
          <a:off x="611560" y="919762"/>
          <a:ext cx="7497960" cy="253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19288"/>
              </p:ext>
            </p:extLst>
          </p:nvPr>
        </p:nvGraphicFramePr>
        <p:xfrm>
          <a:off x="179512" y="3870340"/>
          <a:ext cx="8568952" cy="275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38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726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23528" y="61912"/>
            <a:ext cx="8064896" cy="5587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uk-UA" sz="20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Пріоритетні завдання на 2023/2024 навчальний рік </a:t>
            </a:r>
            <a:endParaRPr lang="uk-UA" sz="2000" kern="10" spc="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1043608" y="2914664"/>
            <a:ext cx="7128792" cy="4808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uk-UA" sz="20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</a:t>
            </a:r>
            <a:r>
              <a:rPr lang="uk-UA" sz="20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сновними завданнями  </a:t>
            </a:r>
          </a:p>
          <a:p>
            <a:pPr algn="ctr" rtl="0">
              <a:buNone/>
            </a:pPr>
            <a:r>
              <a:rPr lang="uk-UA" sz="20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на 2023-2024навчальний рік </a:t>
            </a:r>
            <a:endParaRPr lang="uk-UA" sz="2000" kern="10" spc="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5760" y="846742"/>
            <a:ext cx="889248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 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підвищення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якості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дошкільної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освіти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забезпечення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сталого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інноваційного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спрямувати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свою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діяльність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різнобічно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розвиненої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духовно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багатої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оптимістично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патріотично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налаштованої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особистості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починаючи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з перших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років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життя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дитини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завершуючи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вступом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школи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400" b="1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1400" b="1" i="1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Оптимізувати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зміст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та форм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закладу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дошкільної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освіти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щодо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реалізації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Закону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Освіту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  Базового компоненту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дошкільної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освіти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– Державного стандарту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дошкільної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освіти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оновленої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програми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дітей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 «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Дитина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та «</a:t>
            </a:r>
            <a:r>
              <a:rPr kumimoji="0" lang="ru-RU" altLang="ru-RU" sz="1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Впевнений</a:t>
            </a:r>
            <a:r>
              <a:rPr kumimoji="0" lang="ru-RU" altLang="ru-RU" sz="1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старт ».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 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8884" y="3461098"/>
            <a:ext cx="901824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rgbClr val="66FF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Забезпечити формування у дітей необхідних компетенцій, навичок самостійної та спільної діяльності, активної взаємодії у соціумі шляхом створення  багатофункціонального, варіативного, доступного, безпечного предметно-просторового середовища, сприятливого  для гармонійного розвитку особистості дошкільника як гаранту готовності до Нової української школи та реалізації індивідуальних творчих потреб кожної дитини.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Продовжувати р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озвивати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патріотичної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свідомості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дошкільників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високими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морально-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духовними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якостями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навичками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культури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спілкування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знаннями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українську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культуру та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звичаї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як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важливими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чинниками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національно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патріотичного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виховання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Формувати високий рівень збереження, підтримки і збагачення фізичного, психічного, соціального і духовного здоров’я дітей в умовах дошкільного закладу освіти і сім’ї.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uk-UA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        Продовжувати спрямовувати впровадження інформаційно-комунікаційних технологій у практику роботи педагогів дошкільного навчального закладу з дітьми.</a:t>
            </a:r>
            <a:endParaRPr kumimoji="0" lang="uk-UA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краінському стилі фон для презентации украина">
            <a:extLst>
              <a:ext uri="{FF2B5EF4-FFF2-40B4-BE49-F238E27FC236}">
                <a16:creationId xmlns="" xmlns:a16="http://schemas.microsoft.com/office/drawing/2014/main" id="{1578C98F-7F7C-4F26-9FBC-6D5479C4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4427" y="-1204274"/>
            <a:ext cx="6858000" cy="92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32656"/>
            <a:ext cx="741682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3200" b="1" i="0" u="none" strike="noStrike" kern="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Нормативно-правове  забезпечення  діяльності ЗДО</a:t>
            </a:r>
            <a:endParaRPr kumimoji="0" lang="ru-RU" sz="3200" b="1" i="0" u="none" strike="noStrike" kern="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71600" y="2204864"/>
            <a:ext cx="2312193" cy="1387316"/>
            <a:chOff x="0" y="501769"/>
            <a:chExt cx="2312193" cy="138731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501769"/>
              <a:ext cx="2312193" cy="13873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0" y="501769"/>
              <a:ext cx="2312193" cy="1387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altLang="zh-CN" sz="2100" kern="1200"/>
                <a:t>Конституція України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467330" y="2348880"/>
            <a:ext cx="2312193" cy="1387316"/>
            <a:chOff x="2543413" y="501769"/>
            <a:chExt cx="2312193" cy="13873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543413" y="501769"/>
              <a:ext cx="2312193" cy="13873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2543413" y="501769"/>
              <a:ext cx="2312193" cy="1387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altLang="zh-CN" sz="2100" kern="1200"/>
                <a:t>Закон України “Про дошкільну освіту”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156176" y="2225581"/>
            <a:ext cx="2312193" cy="1387316"/>
            <a:chOff x="5086826" y="501769"/>
            <a:chExt cx="2312193" cy="13873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086826" y="501769"/>
              <a:ext cx="2312193" cy="13873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086826" y="501769"/>
              <a:ext cx="2312193" cy="1387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altLang="zh-CN" sz="2100" kern="1200"/>
                <a:t>Положення про дошкільний навчальний заклад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619672" y="4122658"/>
            <a:ext cx="2312193" cy="1387316"/>
            <a:chOff x="1271706" y="2120304"/>
            <a:chExt cx="2312193" cy="138731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271706" y="2120304"/>
              <a:ext cx="2312193" cy="13873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1271706" y="2120304"/>
              <a:ext cx="2312193" cy="1387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altLang="zh-CN" sz="2100" kern="1200"/>
                <a:t>Базовий компонент дошкільної освіти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220072" y="4221088"/>
            <a:ext cx="2312193" cy="1387316"/>
            <a:chOff x="3815119" y="2120304"/>
            <a:chExt cx="2312193" cy="138731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815119" y="2120304"/>
              <a:ext cx="2312193" cy="13873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3815119" y="2120304"/>
              <a:ext cx="2312193" cy="1387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altLang="zh-CN" sz="2100" kern="1200" dirty="0"/>
                <a:t>Статут закладу дошкільної освіти </a:t>
              </a:r>
              <a:r>
                <a:rPr lang="uk-UA" altLang="zh-CN" sz="2100" dirty="0" smtClean="0"/>
                <a:t>«Дзвіночок»</a:t>
              </a:r>
              <a:endParaRPr lang="uk-UA" altLang="zh-CN" sz="2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0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589</Words>
  <Application>Microsoft Office PowerPoint</Application>
  <PresentationFormat>Экран (4:3)</PresentationFormat>
  <Paragraphs>96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46</cp:revision>
  <dcterms:created xsi:type="dcterms:W3CDTF">2024-05-28T11:22:08Z</dcterms:created>
  <dcterms:modified xsi:type="dcterms:W3CDTF">2025-02-19T10:07:20Z</dcterms:modified>
</cp:coreProperties>
</file>